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8" r:id="rId3"/>
    <p:sldId id="276" r:id="rId4"/>
    <p:sldId id="269" r:id="rId5"/>
    <p:sldId id="258" r:id="rId6"/>
    <p:sldId id="257" r:id="rId7"/>
    <p:sldId id="270" r:id="rId8"/>
    <p:sldId id="260" r:id="rId9"/>
    <p:sldId id="271" r:id="rId10"/>
    <p:sldId id="259" r:id="rId11"/>
    <p:sldId id="272" r:id="rId12"/>
    <p:sldId id="273" r:id="rId13"/>
    <p:sldId id="274" r:id="rId14"/>
    <p:sldId id="261" r:id="rId15"/>
    <p:sldId id="262" r:id="rId16"/>
    <p:sldId id="263" r:id="rId17"/>
    <p:sldId id="264" r:id="rId18"/>
    <p:sldId id="277" r:id="rId19"/>
    <p:sldId id="275" r:id="rId20"/>
    <p:sldId id="265" r:id="rId21"/>
    <p:sldId id="266" r:id="rId22"/>
    <p:sldId id="267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1F678-EE39-4701-AA48-8BACC9D946F3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F2A97FA-AD77-4BC2-9F70-5303940FB005}">
      <dgm:prSet phldrT="[ข้อความ]"/>
      <dgm:spPr/>
      <dgm:t>
        <a:bodyPr/>
        <a:lstStyle/>
        <a:p>
          <a:r>
            <a:rPr lang="th-TH" dirty="0" smtClean="0"/>
            <a:t>หน่วยงานใหญ่</a:t>
          </a:r>
          <a:endParaRPr lang="th-TH" dirty="0"/>
        </a:p>
      </dgm:t>
    </dgm:pt>
    <dgm:pt modelId="{9F9C648A-2639-4849-AE7E-F7B4511CE138}" type="parTrans" cxnId="{AA7F7101-0EE9-4643-8E4C-8EE903D32797}">
      <dgm:prSet/>
      <dgm:spPr/>
      <dgm:t>
        <a:bodyPr/>
        <a:lstStyle/>
        <a:p>
          <a:endParaRPr lang="th-TH"/>
        </a:p>
      </dgm:t>
    </dgm:pt>
    <dgm:pt modelId="{5327E9B4-9A15-4DFD-9323-5564004BA363}" type="sibTrans" cxnId="{AA7F7101-0EE9-4643-8E4C-8EE903D32797}">
      <dgm:prSet/>
      <dgm:spPr/>
      <dgm:t>
        <a:bodyPr/>
        <a:lstStyle/>
        <a:p>
          <a:endParaRPr lang="th-TH"/>
        </a:p>
      </dgm:t>
    </dgm:pt>
    <dgm:pt modelId="{32276EEB-900D-4015-BCCC-60EB9D0DB3A7}">
      <dgm:prSet phldrT="[ข้อความ]"/>
      <dgm:spPr/>
      <dgm:t>
        <a:bodyPr/>
        <a:lstStyle/>
        <a:p>
          <a:r>
            <a:rPr lang="th-TH" dirty="0" smtClean="0"/>
            <a:t>งานย่อย</a:t>
          </a:r>
          <a:endParaRPr lang="th-TH" dirty="0"/>
        </a:p>
      </dgm:t>
    </dgm:pt>
    <dgm:pt modelId="{CBDFBFAD-EAE6-462D-ABCA-74F204A7FB10}" type="parTrans" cxnId="{35277A15-DD7D-4252-96A5-C1FE44CC187E}">
      <dgm:prSet/>
      <dgm:spPr/>
      <dgm:t>
        <a:bodyPr/>
        <a:lstStyle/>
        <a:p>
          <a:endParaRPr lang="th-TH"/>
        </a:p>
      </dgm:t>
    </dgm:pt>
    <dgm:pt modelId="{0130AAD6-B9C8-43BE-9FF8-3F0F8DAB114B}" type="sibTrans" cxnId="{35277A15-DD7D-4252-96A5-C1FE44CC187E}">
      <dgm:prSet/>
      <dgm:spPr/>
      <dgm:t>
        <a:bodyPr/>
        <a:lstStyle/>
        <a:p>
          <a:endParaRPr lang="th-TH"/>
        </a:p>
      </dgm:t>
    </dgm:pt>
    <dgm:pt modelId="{47D70C3F-A078-4A0F-A054-59AFCEAEBD0C}">
      <dgm:prSet phldrT="[ข้อความ]"/>
      <dgm:spPr/>
      <dgm:t>
        <a:bodyPr/>
        <a:lstStyle/>
        <a:p>
          <a:r>
            <a:rPr lang="th-TH" dirty="0" smtClean="0"/>
            <a:t>งานที่ทำ</a:t>
          </a:r>
          <a:endParaRPr lang="th-TH" dirty="0"/>
        </a:p>
      </dgm:t>
    </dgm:pt>
    <dgm:pt modelId="{9763EAB6-EC11-47EB-BE9E-C217DA3D78CA}" type="parTrans" cxnId="{48A9D5E5-F1E7-47C6-8466-99A41A0AA333}">
      <dgm:prSet/>
      <dgm:spPr/>
      <dgm:t>
        <a:bodyPr/>
        <a:lstStyle/>
        <a:p>
          <a:endParaRPr lang="th-TH"/>
        </a:p>
      </dgm:t>
    </dgm:pt>
    <dgm:pt modelId="{19FFA5D0-8041-487B-8D62-7977DD00F71C}" type="sibTrans" cxnId="{48A9D5E5-F1E7-47C6-8466-99A41A0AA333}">
      <dgm:prSet/>
      <dgm:spPr/>
      <dgm:t>
        <a:bodyPr/>
        <a:lstStyle/>
        <a:p>
          <a:endParaRPr lang="th-TH"/>
        </a:p>
      </dgm:t>
    </dgm:pt>
    <dgm:pt modelId="{0AA76DD8-4AC8-4CD4-9E6E-EE10E9955B74}" type="pres">
      <dgm:prSet presAssocID="{AFD1F678-EE39-4701-AA48-8BACC9D946F3}" presName="Name0" presStyleCnt="0">
        <dgm:presLayoutVars>
          <dgm:dir/>
          <dgm:animLvl val="lvl"/>
          <dgm:resizeHandles val="exact"/>
        </dgm:presLayoutVars>
      </dgm:prSet>
      <dgm:spPr/>
    </dgm:pt>
    <dgm:pt modelId="{C2E43278-F51D-4BD5-8AB6-1CB274CC7758}" type="pres">
      <dgm:prSet presAssocID="{CF2A97FA-AD77-4BC2-9F70-5303940FB005}" presName="Name8" presStyleCnt="0"/>
      <dgm:spPr/>
    </dgm:pt>
    <dgm:pt modelId="{D7BED1A2-0485-437C-8B05-A3F475663CDC}" type="pres">
      <dgm:prSet presAssocID="{CF2A97FA-AD77-4BC2-9F70-5303940FB00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DD9DDFB-FBB9-4CA7-88FB-AF75928931D7}" type="pres">
      <dgm:prSet presAssocID="{CF2A97FA-AD77-4BC2-9F70-5303940FB0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132564-72F4-408A-9E69-D315A1D920E4}" type="pres">
      <dgm:prSet presAssocID="{32276EEB-900D-4015-BCCC-60EB9D0DB3A7}" presName="Name8" presStyleCnt="0"/>
      <dgm:spPr/>
    </dgm:pt>
    <dgm:pt modelId="{4C4565E1-6694-44FA-93C4-0E70EFB0529F}" type="pres">
      <dgm:prSet presAssocID="{32276EEB-900D-4015-BCCC-60EB9D0DB3A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463500-319C-4DBD-8F61-EAA34045A3B2}" type="pres">
      <dgm:prSet presAssocID="{32276EEB-900D-4015-BCCC-60EB9D0DB3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A2487F-9D92-4B57-B83C-9D5B3702BF8A}" type="pres">
      <dgm:prSet presAssocID="{47D70C3F-A078-4A0F-A054-59AFCEAEBD0C}" presName="Name8" presStyleCnt="0"/>
      <dgm:spPr/>
    </dgm:pt>
    <dgm:pt modelId="{2D0FC62E-61F6-4805-8032-B232DFC55A52}" type="pres">
      <dgm:prSet presAssocID="{47D70C3F-A078-4A0F-A054-59AFCEAEBD0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93525D-D94A-4DA5-8436-4CEBFB749FC2}" type="pres">
      <dgm:prSet presAssocID="{47D70C3F-A078-4A0F-A054-59AFCEAEBD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E171192-FC05-4DE0-A244-CF7B0F5DEE51}" type="presOf" srcId="{CF2A97FA-AD77-4BC2-9F70-5303940FB005}" destId="{D7BED1A2-0485-437C-8B05-A3F475663CDC}" srcOrd="0" destOrd="0" presId="urn:microsoft.com/office/officeart/2005/8/layout/pyramid3"/>
    <dgm:cxn modelId="{7189AE4C-5B94-4FC9-A06D-7A2100E4C470}" type="presOf" srcId="{AFD1F678-EE39-4701-AA48-8BACC9D946F3}" destId="{0AA76DD8-4AC8-4CD4-9E6E-EE10E9955B74}" srcOrd="0" destOrd="0" presId="urn:microsoft.com/office/officeart/2005/8/layout/pyramid3"/>
    <dgm:cxn modelId="{8D0DD7F0-BD73-45E8-8FA9-5C26848014D7}" type="presOf" srcId="{32276EEB-900D-4015-BCCC-60EB9D0DB3A7}" destId="{4D463500-319C-4DBD-8F61-EAA34045A3B2}" srcOrd="1" destOrd="0" presId="urn:microsoft.com/office/officeart/2005/8/layout/pyramid3"/>
    <dgm:cxn modelId="{CD0F4746-C505-40C4-BDAE-D0B5A82B1C5C}" type="presOf" srcId="{CF2A97FA-AD77-4BC2-9F70-5303940FB005}" destId="{7DD9DDFB-FBB9-4CA7-88FB-AF75928931D7}" srcOrd="1" destOrd="0" presId="urn:microsoft.com/office/officeart/2005/8/layout/pyramid3"/>
    <dgm:cxn modelId="{35277A15-DD7D-4252-96A5-C1FE44CC187E}" srcId="{AFD1F678-EE39-4701-AA48-8BACC9D946F3}" destId="{32276EEB-900D-4015-BCCC-60EB9D0DB3A7}" srcOrd="1" destOrd="0" parTransId="{CBDFBFAD-EAE6-462D-ABCA-74F204A7FB10}" sibTransId="{0130AAD6-B9C8-43BE-9FF8-3F0F8DAB114B}"/>
    <dgm:cxn modelId="{48A9D5E5-F1E7-47C6-8466-99A41A0AA333}" srcId="{AFD1F678-EE39-4701-AA48-8BACC9D946F3}" destId="{47D70C3F-A078-4A0F-A054-59AFCEAEBD0C}" srcOrd="2" destOrd="0" parTransId="{9763EAB6-EC11-47EB-BE9E-C217DA3D78CA}" sibTransId="{19FFA5D0-8041-487B-8D62-7977DD00F71C}"/>
    <dgm:cxn modelId="{C11DFCCA-4292-4A8E-A6CF-2F8A9F003728}" type="presOf" srcId="{47D70C3F-A078-4A0F-A054-59AFCEAEBD0C}" destId="{2D0FC62E-61F6-4805-8032-B232DFC55A52}" srcOrd="0" destOrd="0" presId="urn:microsoft.com/office/officeart/2005/8/layout/pyramid3"/>
    <dgm:cxn modelId="{1C4A0463-3CA5-4F7D-97FC-957C8B112DB6}" type="presOf" srcId="{47D70C3F-A078-4A0F-A054-59AFCEAEBD0C}" destId="{F293525D-D94A-4DA5-8436-4CEBFB749FC2}" srcOrd="1" destOrd="0" presId="urn:microsoft.com/office/officeart/2005/8/layout/pyramid3"/>
    <dgm:cxn modelId="{B82C43AF-68BB-4A08-8456-F6C04DE5425C}" type="presOf" srcId="{32276EEB-900D-4015-BCCC-60EB9D0DB3A7}" destId="{4C4565E1-6694-44FA-93C4-0E70EFB0529F}" srcOrd="0" destOrd="0" presId="urn:microsoft.com/office/officeart/2005/8/layout/pyramid3"/>
    <dgm:cxn modelId="{AA7F7101-0EE9-4643-8E4C-8EE903D32797}" srcId="{AFD1F678-EE39-4701-AA48-8BACC9D946F3}" destId="{CF2A97FA-AD77-4BC2-9F70-5303940FB005}" srcOrd="0" destOrd="0" parTransId="{9F9C648A-2639-4849-AE7E-F7B4511CE138}" sibTransId="{5327E9B4-9A15-4DFD-9323-5564004BA363}"/>
    <dgm:cxn modelId="{BB3D5381-F917-4761-95A3-508AAF7F255C}" type="presParOf" srcId="{0AA76DD8-4AC8-4CD4-9E6E-EE10E9955B74}" destId="{C2E43278-F51D-4BD5-8AB6-1CB274CC7758}" srcOrd="0" destOrd="0" presId="urn:microsoft.com/office/officeart/2005/8/layout/pyramid3"/>
    <dgm:cxn modelId="{5909BE3D-03E5-47F1-AEE2-CE8A0A656D7E}" type="presParOf" srcId="{C2E43278-F51D-4BD5-8AB6-1CB274CC7758}" destId="{D7BED1A2-0485-437C-8B05-A3F475663CDC}" srcOrd="0" destOrd="0" presId="urn:microsoft.com/office/officeart/2005/8/layout/pyramid3"/>
    <dgm:cxn modelId="{2EBEC560-77E8-410F-9DE7-453F48DF0175}" type="presParOf" srcId="{C2E43278-F51D-4BD5-8AB6-1CB274CC7758}" destId="{7DD9DDFB-FBB9-4CA7-88FB-AF75928931D7}" srcOrd="1" destOrd="0" presId="urn:microsoft.com/office/officeart/2005/8/layout/pyramid3"/>
    <dgm:cxn modelId="{2A503039-4323-455E-BDE8-0C27007FE910}" type="presParOf" srcId="{0AA76DD8-4AC8-4CD4-9E6E-EE10E9955B74}" destId="{0B132564-72F4-408A-9E69-D315A1D920E4}" srcOrd="1" destOrd="0" presId="urn:microsoft.com/office/officeart/2005/8/layout/pyramid3"/>
    <dgm:cxn modelId="{8BE3657D-18D0-41E3-9495-35447503435B}" type="presParOf" srcId="{0B132564-72F4-408A-9E69-D315A1D920E4}" destId="{4C4565E1-6694-44FA-93C4-0E70EFB0529F}" srcOrd="0" destOrd="0" presId="urn:microsoft.com/office/officeart/2005/8/layout/pyramid3"/>
    <dgm:cxn modelId="{5DE1D83B-4E0A-470F-A99E-79B13E9477BA}" type="presParOf" srcId="{0B132564-72F4-408A-9E69-D315A1D920E4}" destId="{4D463500-319C-4DBD-8F61-EAA34045A3B2}" srcOrd="1" destOrd="0" presId="urn:microsoft.com/office/officeart/2005/8/layout/pyramid3"/>
    <dgm:cxn modelId="{018E83D9-66C8-4CB3-8B1E-4FA4489854B0}" type="presParOf" srcId="{0AA76DD8-4AC8-4CD4-9E6E-EE10E9955B74}" destId="{B8A2487F-9D92-4B57-B83C-9D5B3702BF8A}" srcOrd="2" destOrd="0" presId="urn:microsoft.com/office/officeart/2005/8/layout/pyramid3"/>
    <dgm:cxn modelId="{962DC3B3-67ED-444D-AA77-2B633A1A09ED}" type="presParOf" srcId="{B8A2487F-9D92-4B57-B83C-9D5B3702BF8A}" destId="{2D0FC62E-61F6-4805-8032-B232DFC55A52}" srcOrd="0" destOrd="0" presId="urn:microsoft.com/office/officeart/2005/8/layout/pyramid3"/>
    <dgm:cxn modelId="{27672E49-F2FA-4F44-AD57-1AEA06DCFDA7}" type="presParOf" srcId="{B8A2487F-9D92-4B57-B83C-9D5B3702BF8A}" destId="{F293525D-D94A-4DA5-8436-4CEBFB749FC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ED1A2-0485-437C-8B05-A3F475663CDC}">
      <dsp:nvSpPr>
        <dsp:cNvPr id="0" name=""/>
        <dsp:cNvSpPr/>
      </dsp:nvSpPr>
      <dsp:spPr>
        <a:xfrm rot="10800000">
          <a:off x="0" y="0"/>
          <a:ext cx="9601200" cy="1105958"/>
        </a:xfrm>
        <a:prstGeom prst="trapezoid">
          <a:avLst>
            <a:gd name="adj" fmla="val 1446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000" kern="1200" dirty="0" smtClean="0"/>
            <a:t>หน่วยงานใหญ่</a:t>
          </a:r>
          <a:endParaRPr lang="th-TH" sz="6000" kern="1200" dirty="0"/>
        </a:p>
      </dsp:txBody>
      <dsp:txXfrm rot="-10800000">
        <a:off x="1680209" y="0"/>
        <a:ext cx="6240780" cy="1105958"/>
      </dsp:txXfrm>
    </dsp:sp>
    <dsp:sp modelId="{4C4565E1-6694-44FA-93C4-0E70EFB0529F}">
      <dsp:nvSpPr>
        <dsp:cNvPr id="0" name=""/>
        <dsp:cNvSpPr/>
      </dsp:nvSpPr>
      <dsp:spPr>
        <a:xfrm rot="10800000">
          <a:off x="1600199" y="1105958"/>
          <a:ext cx="6400800" cy="1105958"/>
        </a:xfrm>
        <a:prstGeom prst="trapezoid">
          <a:avLst>
            <a:gd name="adj" fmla="val 1446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000" kern="1200" dirty="0" smtClean="0"/>
            <a:t>งานย่อย</a:t>
          </a:r>
          <a:endParaRPr lang="th-TH" sz="6000" kern="1200" dirty="0"/>
        </a:p>
      </dsp:txBody>
      <dsp:txXfrm rot="-10800000">
        <a:off x="2720339" y="1105958"/>
        <a:ext cx="4160520" cy="1105958"/>
      </dsp:txXfrm>
    </dsp:sp>
    <dsp:sp modelId="{2D0FC62E-61F6-4805-8032-B232DFC55A52}">
      <dsp:nvSpPr>
        <dsp:cNvPr id="0" name=""/>
        <dsp:cNvSpPr/>
      </dsp:nvSpPr>
      <dsp:spPr>
        <a:xfrm rot="10800000">
          <a:off x="3200399" y="2211916"/>
          <a:ext cx="3200400" cy="1105958"/>
        </a:xfrm>
        <a:prstGeom prst="trapezoid">
          <a:avLst>
            <a:gd name="adj" fmla="val 1446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000" kern="1200" dirty="0" smtClean="0"/>
            <a:t>งานที่ทำ</a:t>
          </a:r>
          <a:endParaRPr lang="th-TH" sz="6000" kern="1200" dirty="0"/>
        </a:p>
      </dsp:txBody>
      <dsp:txXfrm rot="-10800000">
        <a:off x="3200399" y="2211916"/>
        <a:ext cx="3200400" cy="1105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88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66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8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0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398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58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217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513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3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781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4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696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99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20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523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940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2F7174-94BC-42E9-A46D-D0C841C2E5C2}" type="datetimeFigureOut">
              <a:rPr lang="th-TH" smtClean="0"/>
              <a:pPr/>
              <a:t>11/06/61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9C79A9-1569-4F28-A993-547F7F68F2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42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son.ku.ac.th/new_personweb/per_special/per_spec-2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 smtClean="0"/>
              <a:t>การเขียนคู่มือปฏิบัติงาน</a:t>
            </a: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th-TH" sz="7400" dirty="0" smtClean="0"/>
              <a:t>โดย</a:t>
            </a:r>
          </a:p>
          <a:p>
            <a:r>
              <a:rPr lang="th-TH" sz="14400" dirty="0" smtClean="0"/>
              <a:t>นภาลัย ทองปัน</a:t>
            </a:r>
          </a:p>
          <a:p>
            <a:r>
              <a:rPr lang="th-TH" sz="7400" dirty="0" smtClean="0"/>
              <a:t>บรรณารักษ์ ชำนาญการพิเศษ สำนักหอสมุด มหาวิทยาลัยเกษตรศาสตร์               </a:t>
            </a:r>
          </a:p>
          <a:p>
            <a:r>
              <a:rPr lang="th-TH" sz="7400" dirty="0" smtClean="0"/>
              <a:t>  </a:t>
            </a:r>
            <a:r>
              <a:rPr lang="th-TH" sz="6400" dirty="0" smtClean="0"/>
              <a:t>(</a:t>
            </a:r>
            <a:r>
              <a:rPr lang="th-TH" sz="6400" dirty="0"/>
              <a:t>อ้างถึง ศ.ดร.สุมาลี สังข์ศรี.  “เอกสารประกอบการอบรมเรื่อง </a:t>
            </a:r>
            <a:r>
              <a:rPr lang="th-TH" sz="6400" dirty="0" smtClean="0"/>
              <a:t>   การ</a:t>
            </a:r>
            <a:r>
              <a:rPr lang="th-TH" sz="6400" dirty="0"/>
              <a:t>เขียนคู่มือ”  </a:t>
            </a:r>
            <a:r>
              <a:rPr lang="th-TH" sz="6400" dirty="0" smtClean="0"/>
              <a:t>มหาวิทยาลัยสุโขทัยธรรมาธิราช)</a:t>
            </a:r>
          </a:p>
        </p:txBody>
      </p:sp>
    </p:spTree>
    <p:extLst>
      <p:ext uri="{BB962C8B-B14F-4D97-AF65-F5344CB8AC3E}">
        <p14:creationId xmlns:p14="http://schemas.microsoft.com/office/powerpoint/2010/main" val="12993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dirty="0" smtClean="0"/>
              <a:t>1.2  วัตถุประสงค์</a:t>
            </a:r>
            <a:r>
              <a:rPr lang="th-TH" dirty="0"/>
              <a:t/>
            </a:r>
            <a:br>
              <a:rPr lang="th-TH" dirty="0"/>
            </a:b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th-TH" sz="3300" b="1" dirty="0" smtClean="0"/>
              <a:t>ตัวอย่าง</a:t>
            </a:r>
          </a:p>
          <a:p>
            <a:pPr marL="914400" lvl="1" indent="-457200">
              <a:buAutoNum type="arabicParenR"/>
            </a:pPr>
            <a:r>
              <a:rPr lang="th-TH" sz="3300" dirty="0" smtClean="0"/>
              <a:t>เพื่อเป็นแนวทางการปฏิบัติงานการจัดเก็บและจัดเรียงหนังสือได้อย่างถูกต้องตามหลักสากล</a:t>
            </a:r>
          </a:p>
          <a:p>
            <a:pPr marL="914400" lvl="1" indent="-457200">
              <a:buAutoNum type="arabicParenR"/>
            </a:pPr>
            <a:r>
              <a:rPr lang="th-TH" sz="3300" dirty="0" smtClean="0"/>
              <a:t>ทำให้รู้ขั้นตอนของการปฏิบัติงานว่า ควรทำอะไรก่อนหรือหลังตามลำดับ</a:t>
            </a:r>
          </a:p>
          <a:p>
            <a:pPr marL="914400" lvl="1" indent="-457200">
              <a:buAutoNum type="arabicParenR"/>
            </a:pPr>
            <a:r>
              <a:rPr lang="th-TH" sz="3300" dirty="0" smtClean="0"/>
              <a:t>สร้างความเข้าใจร่วมกันระหว่างผู้ปฏิบัติงานหลายคน และลดปัญหาการทำงานร่วมกัน</a:t>
            </a:r>
          </a:p>
          <a:p>
            <a:pPr marL="914400" lvl="1" indent="-457200">
              <a:buAutoNum type="arabicParenR"/>
            </a:pPr>
            <a:r>
              <a:rPr lang="th-TH" sz="3300" dirty="0" smtClean="0"/>
              <a:t>ใช้เป็นแนวทางในการตัดสินใจ แก้ปัญหาในการทำงานในทิศทางเดียวกัน 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3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th-TH" dirty="0"/>
              <a:t>1.3 ขอบเขตเนื้อหา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อธิบายเนื้อหาของคู่มือภายในเล่ม</a:t>
            </a:r>
          </a:p>
          <a:p>
            <a:r>
              <a:rPr lang="th-TH" b="1" dirty="0" smtClean="0"/>
              <a:t>ตัวอย่าง</a:t>
            </a:r>
          </a:p>
          <a:p>
            <a:pPr marL="0" indent="0">
              <a:buNone/>
            </a:pPr>
            <a:r>
              <a:rPr lang="th-TH" dirty="0"/>
              <a:t>คู่มือการปฏิบัติงานเล่มนี้ประกอบด้วยรายละเอียดเกี่ยวกับการปฏิบัติงานการจัดเก็บและจัดเรียงหนังสือ โดยแบ่งเนื้อหาเป็น 5 บท ได้แก่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บทที่ 1 บทนำ กล่าวถึงความเป็นมาในการจัดทำคู่มือ วัตถุประสงค์ ขอบเขตเนื้อหา ประโยชน์ของคู่มือ และคำศัพท์สำคัญ 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บทที่ 2 เอกสารที่เกี่ยวข้อง ประกอบด้วย เอกสารที่เกี่ยวข้อง หลักการ ทฤษฎีที่เกี่ยวกับหลักการจัดชั้นหนังสือเพื่อให้บริการ นโยบายการจัดเรียงหนังสือของสำนักหอสมุด มหาวิทยาลัยเกษตรศาสตร์ และระเบียบที่เกี่ยวข้อง ได้แก่ ระเบียบการยืมหนังสือ และระเบียบอื่นๆ เช่น กรณีผู้ทำลาย ตัด ฉีก</a:t>
            </a:r>
            <a:r>
              <a:rPr lang="th-TH" dirty="0" smtClean="0"/>
              <a:t>หนังสือ................................................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011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th-TH" dirty="0"/>
              <a:t>1.4 </a:t>
            </a:r>
            <a:r>
              <a:rPr lang="th-TH" dirty="0" smtClean="0"/>
              <a:t>ประโยชน์ของคู่มือ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ตัวอย่าง</a:t>
            </a:r>
          </a:p>
          <a:p>
            <a:pPr marL="0" lvl="0" indent="0">
              <a:buNone/>
            </a:pPr>
            <a:r>
              <a:rPr lang="th-TH" dirty="0" smtClean="0"/>
              <a:t>1. ช่วย</a:t>
            </a:r>
            <a:r>
              <a:rPr lang="th-TH" dirty="0"/>
              <a:t>ให้ผู้ปฏิบัติงานได้เรียนรู้และเข้าใจกระบวนการทำงานทุกขั้นตอน ทำให้</a:t>
            </a:r>
            <a:r>
              <a:rPr lang="th-TH" dirty="0" smtClean="0"/>
              <a:t>การปฏิบัติงาน</a:t>
            </a:r>
            <a:r>
              <a:rPr lang="th-TH" dirty="0"/>
              <a:t>มีประสิทธิภาพ</a:t>
            </a:r>
            <a:endParaRPr lang="en-US" dirty="0"/>
          </a:p>
          <a:p>
            <a:pPr marL="0" lvl="0" indent="0">
              <a:buNone/>
            </a:pPr>
            <a:r>
              <a:rPr lang="th-TH" dirty="0" smtClean="0"/>
              <a:t>2. ช่วย</a:t>
            </a:r>
            <a:r>
              <a:rPr lang="th-TH" dirty="0"/>
              <a:t>ให้ผู้ปฏิบัติงานรับทราบข้อมูลที่เป็นระบบด้วยภาษาถ้อยคำที่เข้าใจง่าย และ</a:t>
            </a:r>
            <a:r>
              <a:rPr lang="th-TH" dirty="0" smtClean="0"/>
              <a:t>ทำงานได้</a:t>
            </a:r>
            <a:r>
              <a:rPr lang="th-TH" dirty="0"/>
              <a:t>ถูก</a:t>
            </a:r>
            <a:r>
              <a:rPr lang="th-TH" dirty="0" smtClean="0"/>
              <a:t>วิธี</a:t>
            </a:r>
            <a:endParaRPr lang="th-TH" dirty="0"/>
          </a:p>
          <a:p>
            <a:pPr marL="0" lvl="0" indent="0">
              <a:buNone/>
            </a:pPr>
            <a:r>
              <a:rPr lang="th-TH" dirty="0" smtClean="0"/>
              <a:t>3. ช่วย</a:t>
            </a:r>
            <a:r>
              <a:rPr lang="th-TH" dirty="0"/>
              <a:t>ให้เกิดการเรียนรู้ด้วยตนเอง สามารถปฏิบัติงานได้อย่างถูกต้อง แม่นยำ และ</a:t>
            </a:r>
            <a:r>
              <a:rPr lang="th-TH" dirty="0" smtClean="0"/>
              <a:t>มีความคิด</a:t>
            </a:r>
            <a:r>
              <a:rPr lang="th-TH" dirty="0"/>
              <a:t>สร้างสรรค์</a:t>
            </a:r>
            <a:endParaRPr lang="en-US" dirty="0"/>
          </a:p>
          <a:p>
            <a:pPr marL="0" lvl="0" indent="0">
              <a:buNone/>
            </a:pPr>
            <a:r>
              <a:rPr lang="th-TH" dirty="0" smtClean="0"/>
              <a:t>4.  เพื่อกระตุ้น</a:t>
            </a:r>
            <a:r>
              <a:rPr lang="th-TH" dirty="0"/>
              <a:t>ให้ผู้ปฏิบัติงานเพิ่มพูนความรู้ด้วยการค้นคว้าเพิ่มเติม และพัฒนาตนเอง</a:t>
            </a:r>
            <a:r>
              <a:rPr lang="th-TH" dirty="0" smtClean="0"/>
              <a:t>ในการ</a:t>
            </a:r>
            <a:r>
              <a:rPr lang="th-TH" dirty="0"/>
              <a:t>ปฏิบัติงาน ซึ่งจะพบความแตกต่างในการปฏิบัติงาน และสามารถนำไปปรับปรุงการปฏิบัติงานของตนให้พัฒนายิ่งขึ้น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425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1.5 คำศัพท์สำคัญ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b="1" dirty="0"/>
              <a:t>การจัดเก็บและจัดเรียงหนังสือ</a:t>
            </a:r>
            <a:r>
              <a:rPr lang="th-TH" dirty="0"/>
              <a:t> หมายถึง การนำหนังสือที่มีการวิเคราะห์เนื้อหาและกำหนดสัญลักษณ์แทนหนังสือแต่ละเล่มมาจัดเก็บบนชั้นหนังสือและจัดเรียงอย่างเป็นระเบียบตามลำดับมากไปหาน้อย เพื่ออำนวยความสะดวกแก่ผู้ใช้ในการค้นหา</a:t>
            </a:r>
            <a:r>
              <a:rPr lang="th-TH" dirty="0" smtClean="0"/>
              <a:t>หนังสือ</a:t>
            </a:r>
          </a:p>
          <a:p>
            <a:r>
              <a:rPr lang="th-TH" b="1" dirty="0"/>
              <a:t>การจัดหมวดหมู่หนังสือ (</a:t>
            </a:r>
            <a:r>
              <a:rPr lang="en-US" b="1" dirty="0"/>
              <a:t>Book classification)</a:t>
            </a:r>
            <a:r>
              <a:rPr lang="en-US" dirty="0"/>
              <a:t> </a:t>
            </a:r>
            <a:endParaRPr lang="th-TH" dirty="0" smtClean="0"/>
          </a:p>
          <a:p>
            <a:r>
              <a:rPr lang="th-TH" b="1" dirty="0"/>
              <a:t>การให้บริการแบบชั้นปิด </a:t>
            </a:r>
            <a:r>
              <a:rPr lang="en-US" b="1" dirty="0"/>
              <a:t>(Closed shelf)</a:t>
            </a:r>
            <a:r>
              <a:rPr lang="th-TH" dirty="0"/>
              <a:t> </a:t>
            </a:r>
            <a:endParaRPr lang="th-TH" dirty="0" smtClean="0"/>
          </a:p>
          <a:p>
            <a:r>
              <a:rPr lang="th-TH" b="1" dirty="0"/>
              <a:t>การให้บริการแบบชั้นเปิด </a:t>
            </a:r>
            <a:r>
              <a:rPr lang="en-US" b="1" dirty="0"/>
              <a:t>(Open shelf)</a:t>
            </a:r>
            <a:r>
              <a:rPr lang="th-TH" dirty="0"/>
              <a:t> </a:t>
            </a:r>
            <a:endParaRPr lang="th-TH" dirty="0" smtClean="0"/>
          </a:p>
          <a:p>
            <a:r>
              <a:rPr lang="th-TH" b="1" dirty="0"/>
              <a:t>ประเภทของหนังสือ</a:t>
            </a:r>
            <a:r>
              <a:rPr lang="th-TH" dirty="0"/>
              <a:t> </a:t>
            </a:r>
            <a:endParaRPr lang="th-TH" dirty="0" smtClean="0"/>
          </a:p>
          <a:p>
            <a:r>
              <a:rPr lang="th-TH" b="1" dirty="0"/>
              <a:t>ระบบการจัดหมวดหมู่แบบระบบห้องสมุดรัฐสภาอเมริกัน </a:t>
            </a:r>
            <a:r>
              <a:rPr lang="en-US" b="1" dirty="0"/>
              <a:t>(Library of Congress)</a:t>
            </a:r>
            <a:r>
              <a:rPr lang="th-TH" dirty="0"/>
              <a:t> </a:t>
            </a:r>
            <a:endParaRPr lang="th-TH" dirty="0" smtClean="0"/>
          </a:p>
          <a:p>
            <a:r>
              <a:rPr lang="th-TH" b="1" dirty="0"/>
              <a:t>เลขผู้แต่ง หรือเลขหนังสือ</a:t>
            </a:r>
            <a:r>
              <a:rPr lang="th-TH" dirty="0"/>
              <a:t> </a:t>
            </a:r>
            <a:r>
              <a:rPr lang="en-US" b="1" dirty="0"/>
              <a:t>(Author number)</a:t>
            </a:r>
            <a:r>
              <a:rPr lang="th-TH" b="1" dirty="0"/>
              <a:t> </a:t>
            </a:r>
            <a:endParaRPr lang="th-TH" b="1" dirty="0" smtClean="0"/>
          </a:p>
          <a:p>
            <a:r>
              <a:rPr lang="th-TH" b="1" dirty="0"/>
              <a:t>เลขหมู่หนังสือ </a:t>
            </a:r>
            <a:r>
              <a:rPr lang="en-US" b="1" dirty="0"/>
              <a:t>(Classification</a:t>
            </a:r>
            <a:r>
              <a:rPr lang="th-TH" b="1" dirty="0"/>
              <a:t> </a:t>
            </a:r>
            <a:r>
              <a:rPr lang="en-US" b="1" dirty="0"/>
              <a:t>number)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3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บทที่ 2  เอกสารที่เกี่ยวข้อง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sz="3200" dirty="0" smtClean="0"/>
              <a:t>- เอกสารที่เกี่ยวข้องกับงาน ในอดีตที่ผ่านมา / คู่มือที่เคยจัดทำ</a:t>
            </a:r>
          </a:p>
          <a:p>
            <a:pPr marL="0" indent="0">
              <a:buNone/>
            </a:pPr>
            <a:r>
              <a:rPr lang="th-TH" sz="3200" dirty="0"/>
              <a:t>	</a:t>
            </a:r>
            <a:r>
              <a:rPr lang="th-TH" sz="3200" dirty="0" smtClean="0"/>
              <a:t>- หลักการทฤษฎี   เช่น   หลักการจัดชั้นหนังสือเพื่อให้บริการ</a:t>
            </a:r>
          </a:p>
          <a:p>
            <a:pPr marL="0" indent="0">
              <a:buNone/>
            </a:pPr>
            <a:r>
              <a:rPr lang="th-TH" sz="3200" dirty="0"/>
              <a:t>	</a:t>
            </a:r>
            <a:r>
              <a:rPr lang="th-TH" sz="3200" dirty="0" smtClean="0"/>
              <a:t>-  แผน/นโยบายการ  เช่น นโยบายจัดเรียงหนังสือของสำนักหอสมุด</a:t>
            </a:r>
          </a:p>
          <a:p>
            <a:pPr marL="0" indent="0">
              <a:buNone/>
            </a:pPr>
            <a:r>
              <a:rPr lang="th-TH" sz="3200" dirty="0"/>
              <a:t>	</a:t>
            </a:r>
            <a:r>
              <a:rPr lang="th-TH" sz="3200" dirty="0" smtClean="0"/>
              <a:t>-  ระเบียบที่เกี่ยวข้อง เช่น  ระเบียบ</a:t>
            </a:r>
            <a:r>
              <a:rPr lang="th-TH" sz="3200" dirty="0"/>
              <a:t>การยืมหนังสือ </a:t>
            </a:r>
            <a:r>
              <a:rPr lang="th-TH" sz="3200" dirty="0" smtClean="0"/>
              <a:t>บทลงโทษการทำลาย </a:t>
            </a:r>
            <a:r>
              <a:rPr lang="th-TH" sz="3200" dirty="0"/>
              <a:t>ตัด ฉีก </a:t>
            </a:r>
            <a:r>
              <a:rPr lang="th-TH" sz="3200" dirty="0" smtClean="0"/>
              <a:t>หนังสือ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532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บทที่ 3  การวิเคราะห์งาน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/>
              <a:t> </a:t>
            </a:r>
            <a:r>
              <a:rPr lang="th-TH" sz="3200" dirty="0" smtClean="0"/>
              <a:t>-  การวิเคราะห์งาน ซึ่งแสดงความสัมพันธ์ของงานที่นำมาเขียนกับงานทั้งระบบ</a:t>
            </a:r>
          </a:p>
          <a:p>
            <a:pPr marL="0" indent="0">
              <a:buNone/>
            </a:pPr>
            <a:r>
              <a:rPr lang="th-TH" sz="3200" dirty="0" smtClean="0"/>
              <a:t> -  วิเคราะห์งานในภาพรวมขององค์กร</a:t>
            </a:r>
          </a:p>
          <a:p>
            <a:pPr marL="0" indent="0">
              <a:buNone/>
            </a:pPr>
            <a:r>
              <a:rPr lang="th-TH" sz="3200" dirty="0" smtClean="0"/>
              <a:t> - วิเคราะห์งานเฉพาะหน่วยที่ปฏิบัติ</a:t>
            </a:r>
          </a:p>
          <a:p>
            <a:pPr marL="0" indent="0">
              <a:buNone/>
            </a:pPr>
            <a:r>
              <a:rPr lang="th-TH" sz="3200" dirty="0" smtClean="0"/>
              <a:t> - บทบาทหน้าที่</a:t>
            </a:r>
          </a:p>
          <a:p>
            <a:pPr marL="0" indent="0">
              <a:buNone/>
            </a:pPr>
            <a:r>
              <a:rPr lang="th-TH" sz="3200" dirty="0"/>
              <a:t> </a:t>
            </a:r>
            <a:r>
              <a:rPr lang="th-TH" sz="3200" dirty="0" smtClean="0"/>
              <a:t>- จำนวนบุคลากร</a:t>
            </a:r>
          </a:p>
          <a:p>
            <a:pPr marL="0" indent="0">
              <a:buNone/>
            </a:pPr>
            <a:r>
              <a:rPr lang="th-TH" sz="3200" dirty="0"/>
              <a:t> </a:t>
            </a:r>
            <a:r>
              <a:rPr lang="th-TH" sz="3200" dirty="0" smtClean="0"/>
              <a:t>- กระบวนการทำงาน 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683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  การวิเคราะห์งาน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5523" y="18152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52655" y="2535382"/>
            <a:ext cx="1059872" cy="49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ฝ่ายบริการ</a:t>
            </a:r>
            <a:endParaRPr lang="th-TH" sz="2400" dirty="0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6172200" y="3054927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 flipV="1">
            <a:off x="3616036" y="3241964"/>
            <a:ext cx="5018809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3626427" y="3273136"/>
            <a:ext cx="0" cy="259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 18"/>
          <p:cNvSpPr/>
          <p:nvPr/>
        </p:nvSpPr>
        <p:spPr>
          <a:xfrm>
            <a:off x="2710298" y="3543300"/>
            <a:ext cx="1581146" cy="464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/>
              <a:t>งานบริการยืมระหว่างห้องสมุด</a:t>
            </a:r>
            <a:endParaRPr lang="th-TH" sz="1400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4424794" y="3543299"/>
            <a:ext cx="1113557" cy="464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/>
              <a:t>งานบริการตอบคำถาม</a:t>
            </a:r>
            <a:endParaRPr lang="th-TH" sz="1600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695946" y="3543299"/>
            <a:ext cx="988871" cy="464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/>
              <a:t>งานบริการสิ่งพิมพ์</a:t>
            </a:r>
            <a:endParaRPr lang="th-TH" sz="1600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793919" y="3543299"/>
            <a:ext cx="1246906" cy="464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/>
              <a:t>งานสอนการรู้สารสนเทศ</a:t>
            </a:r>
            <a:endParaRPr lang="th-TH" sz="1400" dirty="0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8178510" y="3553689"/>
            <a:ext cx="1381126" cy="454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/>
              <a:t>งานบริการพื้นที่นั่งอ่าน</a:t>
            </a:r>
            <a:endParaRPr lang="th-TH" sz="1400" dirty="0"/>
          </a:p>
        </p:txBody>
      </p:sp>
      <p:cxnSp>
        <p:nvCxnSpPr>
          <p:cNvPr id="25" name="ตัวเชื่อมต่อตรง 24"/>
          <p:cNvCxnSpPr/>
          <p:nvPr/>
        </p:nvCxnSpPr>
        <p:spPr>
          <a:xfrm flipH="1">
            <a:off x="5001055" y="3273136"/>
            <a:ext cx="16021" cy="313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endCxn id="22" idx="0"/>
          </p:cNvCxnSpPr>
          <p:nvPr/>
        </p:nvCxnSpPr>
        <p:spPr>
          <a:xfrm>
            <a:off x="7413041" y="3241964"/>
            <a:ext cx="4331" cy="30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8634845" y="3241964"/>
            <a:ext cx="0" cy="38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สี่เหลี่ยมผืนผ้า 31"/>
          <p:cNvSpPr/>
          <p:nvPr/>
        </p:nvSpPr>
        <p:spPr>
          <a:xfrm>
            <a:off x="5743683" y="4690329"/>
            <a:ext cx="941133" cy="5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/>
              <a:t>จัดชั้นหนังสือ</a:t>
            </a:r>
            <a:endParaRPr lang="th-TH" sz="1600" dirty="0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4969561" y="4690329"/>
            <a:ext cx="607868" cy="574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/>
              <a:t>หนังสือหายาก</a:t>
            </a:r>
            <a:endParaRPr lang="th-TH" sz="1400" dirty="0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3761509" y="4676271"/>
            <a:ext cx="1048183" cy="58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/>
              <a:t>บริการสิ่งพิมพ์มก.</a:t>
            </a:r>
            <a:endParaRPr lang="th-TH" sz="1400" dirty="0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817845" y="4668693"/>
            <a:ext cx="777909" cy="596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smtClean="0"/>
              <a:t>วารสารและหนังสือพิมพ์</a:t>
            </a:r>
            <a:endParaRPr lang="th-TH" sz="1200" dirty="0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7862021" y="4658663"/>
            <a:ext cx="591095" cy="60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/>
              <a:t>บริการยืม-คืน</a:t>
            </a:r>
            <a:endParaRPr lang="th-TH" sz="1600" dirty="0"/>
          </a:p>
        </p:txBody>
      </p:sp>
      <p:cxnSp>
        <p:nvCxnSpPr>
          <p:cNvPr id="38" name="ตัวเชื่อมต่อตรง 37"/>
          <p:cNvCxnSpPr>
            <a:stCxn id="21" idx="2"/>
            <a:endCxn id="32" idx="0"/>
          </p:cNvCxnSpPr>
          <p:nvPr/>
        </p:nvCxnSpPr>
        <p:spPr>
          <a:xfrm>
            <a:off x="6190382" y="4007896"/>
            <a:ext cx="23868" cy="682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4316558" y="4309232"/>
            <a:ext cx="3861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 flipH="1">
            <a:off x="4303673" y="4323291"/>
            <a:ext cx="3357" cy="367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>
            <a:endCxn id="33" idx="0"/>
          </p:cNvCxnSpPr>
          <p:nvPr/>
        </p:nvCxnSpPr>
        <p:spPr>
          <a:xfrm>
            <a:off x="5273495" y="4323291"/>
            <a:ext cx="0" cy="36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>
            <a:endCxn id="35" idx="0"/>
          </p:cNvCxnSpPr>
          <p:nvPr/>
        </p:nvCxnSpPr>
        <p:spPr>
          <a:xfrm>
            <a:off x="7202199" y="4309232"/>
            <a:ext cx="4601" cy="359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/>
          <p:cNvCxnSpPr>
            <a:endCxn id="36" idx="0"/>
          </p:cNvCxnSpPr>
          <p:nvPr/>
        </p:nvCxnSpPr>
        <p:spPr>
          <a:xfrm flipH="1">
            <a:off x="8157569" y="4309232"/>
            <a:ext cx="8386" cy="349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8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บทที่ 4  ขั้นตอนการปฏิบัติ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 </a:t>
            </a:r>
            <a:r>
              <a:rPr lang="th-TH" sz="2800" dirty="0" smtClean="0"/>
              <a:t>-  ขั้นตอนหรือกระบวนการดำเนินงานตั้งแต่ต้นจนจบ</a:t>
            </a:r>
          </a:p>
          <a:p>
            <a:pPr marL="0" indent="0">
              <a:buNone/>
            </a:pPr>
            <a:r>
              <a:rPr lang="th-TH" sz="2800" dirty="0"/>
              <a:t> </a:t>
            </a:r>
            <a:r>
              <a:rPr lang="th-TH" sz="2800" dirty="0" smtClean="0"/>
              <a:t>-  อาจเขียนเป็น </a:t>
            </a:r>
            <a:r>
              <a:rPr lang="en-US" sz="2800" dirty="0" smtClean="0"/>
              <a:t>Flow-chart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925290" y="3210791"/>
            <a:ext cx="1527464" cy="31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เริ่มต้น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25290" y="3850229"/>
            <a:ext cx="1527464" cy="31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คัดแยกหนังสือ</a:t>
            </a:r>
            <a:endParaRPr lang="th-TH" sz="24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25290" y="4466874"/>
            <a:ext cx="1527464" cy="31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จัดเรียงขึ้นชั้น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925290" y="5068345"/>
            <a:ext cx="1527464" cy="31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ตรวจการจัดเรียง</a:t>
            </a:r>
            <a:endParaRPr lang="th-TH" sz="20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925290" y="5653188"/>
            <a:ext cx="1527464" cy="31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จบ</a:t>
            </a:r>
            <a:endParaRPr lang="th-TH" dirty="0"/>
          </a:p>
        </p:txBody>
      </p:sp>
      <p:cxnSp>
        <p:nvCxnSpPr>
          <p:cNvPr id="10" name="ลูกศรเชื่อมต่อแบบตรง 9"/>
          <p:cNvCxnSpPr>
            <a:stCxn id="4" idx="2"/>
          </p:cNvCxnSpPr>
          <p:nvPr/>
        </p:nvCxnSpPr>
        <p:spPr>
          <a:xfrm>
            <a:off x="5689022" y="3522518"/>
            <a:ext cx="5195" cy="322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>
            <a:stCxn id="5" idx="2"/>
            <a:endCxn id="6" idx="0"/>
          </p:cNvCxnSpPr>
          <p:nvPr/>
        </p:nvCxnSpPr>
        <p:spPr>
          <a:xfrm>
            <a:off x="5689022" y="4161956"/>
            <a:ext cx="0" cy="304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>
            <a:stCxn id="6" idx="2"/>
          </p:cNvCxnSpPr>
          <p:nvPr/>
        </p:nvCxnSpPr>
        <p:spPr>
          <a:xfrm>
            <a:off x="5689022" y="4778601"/>
            <a:ext cx="0" cy="297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endCxn id="8" idx="0"/>
          </p:cNvCxnSpPr>
          <p:nvPr/>
        </p:nvCxnSpPr>
        <p:spPr>
          <a:xfrm>
            <a:off x="5689022" y="5410606"/>
            <a:ext cx="0" cy="24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0718" y="982133"/>
            <a:ext cx="11641282" cy="1303867"/>
          </a:xfrm>
        </p:spPr>
        <p:txBody>
          <a:bodyPr/>
          <a:lstStyle/>
          <a:p>
            <a:r>
              <a:rPr lang="th-TH" b="1" dirty="0" smtClean="0"/>
              <a:t>สัญลักษณ์ที่นิยมใช้ในการเขียน </a:t>
            </a:r>
            <a:r>
              <a:rPr lang="en-US" dirty="0" smtClean="0"/>
              <a:t>Flow Chart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จุดเริ่มต้น และสิ้นสุดของกระบวนการ</a:t>
            </a:r>
          </a:p>
          <a:p>
            <a:endParaRPr lang="th-TH" dirty="0" smtClean="0"/>
          </a:p>
          <a:p>
            <a:r>
              <a:rPr lang="th-TH" dirty="0" smtClean="0"/>
              <a:t>กิจกรรมและการปฏิบัติงาน</a:t>
            </a:r>
          </a:p>
          <a:p>
            <a:endParaRPr lang="th-TH" dirty="0" smtClean="0"/>
          </a:p>
          <a:p>
            <a:r>
              <a:rPr lang="th-TH" dirty="0" smtClean="0"/>
              <a:t>การตัดสินใจ การตรวจสอบ การอนุมัติ</a:t>
            </a:r>
          </a:p>
          <a:p>
            <a:r>
              <a:rPr lang="th-TH" dirty="0" smtClean="0"/>
              <a:t>แสดงทิศทาง หรือการเคลื่อนไหวของงาน</a:t>
            </a:r>
          </a:p>
          <a:p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>
            <a:off x="6095999" y="2556932"/>
            <a:ext cx="1592317" cy="441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95999" y="3504032"/>
            <a:ext cx="1592317" cy="44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ข้าวหลามตัด 6"/>
          <p:cNvSpPr/>
          <p:nvPr/>
        </p:nvSpPr>
        <p:spPr>
          <a:xfrm>
            <a:off x="6095999" y="4216398"/>
            <a:ext cx="1592317" cy="74973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>
            <a:off x="6095999" y="5423338"/>
            <a:ext cx="1592317" cy="3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7977352" y="4966137"/>
            <a:ext cx="0" cy="867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8324193" y="5423338"/>
            <a:ext cx="12927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01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คำอธิบายขั้นตอนการปฏิบัติงาน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ใช้ภาษาวิชาการ</a:t>
            </a:r>
          </a:p>
          <a:p>
            <a:r>
              <a:rPr lang="th-TH" sz="3600" dirty="0" smtClean="0"/>
              <a:t>กระชับ แต่ต้องได้รายละเอียดครบถ้วน</a:t>
            </a:r>
          </a:p>
          <a:p>
            <a:r>
              <a:rPr lang="th-TH" sz="3600" dirty="0" smtClean="0"/>
              <a:t>มีลำดับขั้นตอน ตั้งแต่เริ่มต้นจนจบกระบวนการ</a:t>
            </a:r>
          </a:p>
          <a:p>
            <a:r>
              <a:rPr lang="th-TH" sz="3600" dirty="0" smtClean="0"/>
              <a:t>บ่งบอกผู้ที่เกี่ยวข้อง เช่น บรรณารักษ์  เจ้าหน้าที่  ผู้ใช้บริการ</a:t>
            </a: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74325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ความหมาย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800" dirty="0" smtClean="0"/>
              <a:t>คู่มือปฏิบัติงานหลัก หมายถึง เอกสารแสดงเส้นทางการทำงานในงานหลักของตำแหน่งตั้งแต่จุดเริ่มต้นจนสิ้นสุดกระบวนการ โดยระบุขั้นตอนและรายละเอียดของกระบวนการต่างๆในการปฏิบัติงาน กฎ ระเบียบที่เกี่ยวข้องในการปฏิบัติงาน ตลอดจน แนวทางแก้ไขปัญหาและข้อเสนอแนะในการปฏิบัติงานดังกล่าว ซึ่งต้องใช้ประกอบการปฏิบัติงานมาแล้ว และต้องมีการปรับปรุงเปลี่ยนแปลงเมื่อมีการเปลี่ยนแปลงการปฏิบัติงาน</a:t>
            </a:r>
          </a:p>
          <a:p>
            <a:r>
              <a:rPr lang="th-TH" dirty="0" smtClean="0">
                <a:hlinkClick r:id="rId2"/>
              </a:rPr>
              <a:t>อ้างอิงจากผลงานที่แสดงเพื่อขอกำหนดตำแหน่งให้สูงขึ้น </a:t>
            </a: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hlinkClick r:id="rId2"/>
              </a:rPr>
              <a:t>http://www.person.ku.ac.th/new_personweb/per_special/per_spec-2.pdf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บทที่ 5  กรณีตัวอย่าง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 smtClean="0"/>
              <a:t>  </a:t>
            </a:r>
            <a:r>
              <a:rPr lang="th-TH" sz="3200" dirty="0" smtClean="0"/>
              <a:t>- ยกตัวอย่าง กรณีตัวอย่าง 1 หรือ 2 ตัวอย่าง</a:t>
            </a:r>
          </a:p>
          <a:p>
            <a:pPr marL="0" indent="0">
              <a:buNone/>
            </a:pPr>
            <a:r>
              <a:rPr lang="th-TH" sz="3200" dirty="0"/>
              <a:t> </a:t>
            </a:r>
            <a:r>
              <a:rPr lang="th-TH" sz="3200" dirty="0" smtClean="0"/>
              <a:t> - อาจเป็นกรณีตัวอย่างของงานลักษณะเดียวกันที่จัดทำในหน่วยงานอื่น</a:t>
            </a:r>
          </a:p>
          <a:p>
            <a:pPr marL="0" indent="0">
              <a:buNone/>
            </a:pPr>
            <a:r>
              <a:rPr lang="th-TH" sz="3200" dirty="0"/>
              <a:t> </a:t>
            </a:r>
            <a:r>
              <a:rPr lang="th-TH" sz="3200" dirty="0" smtClean="0"/>
              <a:t> - กรณีตัวอย่างควรแสดงให้เห็นขั้นตอนการดำเนินงาน</a:t>
            </a:r>
          </a:p>
          <a:p>
            <a:pPr marL="0" indent="0">
              <a:buNone/>
            </a:pPr>
            <a:endParaRPr lang="th-TH" sz="3200" dirty="0"/>
          </a:p>
          <a:p>
            <a:pPr marL="0" indent="0">
              <a:buNone/>
            </a:pPr>
            <a:r>
              <a:rPr lang="th-TH" sz="3200" dirty="0" smtClean="0"/>
              <a:t>ตัวอย่าง</a:t>
            </a:r>
          </a:p>
          <a:p>
            <a:pPr marL="0" indent="0">
              <a:buNone/>
            </a:pPr>
            <a:r>
              <a:rPr lang="th-TH" sz="3200" dirty="0"/>
              <a:t> </a:t>
            </a:r>
            <a:r>
              <a:rPr lang="th-TH" sz="3200" dirty="0" smtClean="0">
                <a:solidFill>
                  <a:schemeClr val="accent1"/>
                </a:solidFill>
              </a:rPr>
              <a:t>การจัดเก็บและการจัดชั้นหนังสือของหอสมุดและคลังความรู้มหาวิทยาลัยมหิดล</a:t>
            </a:r>
            <a:endParaRPr lang="th-TH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บทที่ 6  ปัญหา อุปสรรค และข้อเสนอแนะ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sz="4000" dirty="0" smtClean="0"/>
              <a:t>กล่าวถึงปัญหา อุปสรรค หรือข้อควรระวัง ในการปฏิบัติงาน</a:t>
            </a:r>
          </a:p>
          <a:p>
            <a:pPr marL="0" indent="0">
              <a:buNone/>
            </a:pPr>
            <a:r>
              <a:rPr lang="th-TH" sz="4000" dirty="0"/>
              <a:t>	</a:t>
            </a:r>
            <a:r>
              <a:rPr lang="th-TH" sz="4000" dirty="0" smtClean="0"/>
              <a:t>ด้านบุคคล/ ด้านขั้นตอน/ ด้านวัสดุอุปกรณ์/ ด้านอื่นๆ</a:t>
            </a:r>
          </a:p>
          <a:p>
            <a:pPr marL="0" indent="0">
              <a:buNone/>
            </a:pPr>
            <a:r>
              <a:rPr lang="th-TH" sz="4000" dirty="0" smtClean="0"/>
              <a:t>- แนวทางแก้ไข 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365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บรรณานุกรม</a:t>
            </a:r>
            <a:br>
              <a:rPr lang="th-TH" b="1" dirty="0" smtClean="0"/>
            </a:br>
            <a:r>
              <a:rPr lang="th-TH" b="1" dirty="0" smtClean="0"/>
              <a:t>ภาคผนวก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 smtClean="0"/>
              <a:t>  </a:t>
            </a:r>
            <a:r>
              <a:rPr lang="th-TH" sz="3200" dirty="0" smtClean="0"/>
              <a:t>- เอกสารอ้างอิง</a:t>
            </a:r>
          </a:p>
          <a:p>
            <a:pPr marL="0" indent="0">
              <a:buNone/>
            </a:pPr>
            <a:r>
              <a:rPr lang="th-TH" sz="3200" dirty="0"/>
              <a:t> </a:t>
            </a:r>
            <a:r>
              <a:rPr lang="th-TH" sz="3200" dirty="0" smtClean="0"/>
              <a:t> - ตัวอย่างเอกสาร</a:t>
            </a:r>
          </a:p>
          <a:p>
            <a:pPr marL="0" indent="0">
              <a:buNone/>
            </a:pPr>
            <a:r>
              <a:rPr lang="th-TH" sz="3200" dirty="0"/>
              <a:t> </a:t>
            </a:r>
            <a:r>
              <a:rPr lang="th-TH" sz="3200" dirty="0" smtClean="0"/>
              <a:t> - กฎ/ระเบียบที่เกี่ยวข้อง</a:t>
            </a:r>
          </a:p>
          <a:p>
            <a:pPr marL="0" indent="0">
              <a:buNone/>
            </a:pPr>
            <a:r>
              <a:rPr lang="th-TH" sz="3200" dirty="0"/>
              <a:t> </a:t>
            </a:r>
            <a:r>
              <a:rPr lang="th-TH" sz="3200" dirty="0" smtClean="0"/>
              <a:t> - รายชื่อผู้ทรงคุณวุฒิ</a:t>
            </a:r>
          </a:p>
          <a:p>
            <a:pPr marL="0" indent="0">
              <a:buNone/>
            </a:pPr>
            <a:r>
              <a:rPr lang="th-TH" sz="3200" dirty="0"/>
              <a:t> </a:t>
            </a:r>
            <a:r>
              <a:rPr lang="th-TH" sz="3200" dirty="0" smtClean="0"/>
              <a:t> - ตารางแผนภูมิ</a:t>
            </a:r>
          </a:p>
          <a:p>
            <a:pPr marL="0" indent="0">
              <a:buNone/>
            </a:pPr>
            <a:r>
              <a:rPr lang="th-TH" sz="3200" dirty="0"/>
              <a:t> </a:t>
            </a:r>
            <a:r>
              <a:rPr lang="th-TH" sz="3200" dirty="0" smtClean="0"/>
              <a:t> - ประวัติของหน่วยงาน หรือเอกสารอื่นที่เกี่ยวข้อง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972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หลักการเขียนคู่มือปฏิบัติงาน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เป็นงานที่อยู่ในความรับผิดชอบ และมีความสำคัญต่อองค์กร</a:t>
            </a:r>
          </a:p>
          <a:p>
            <a:r>
              <a:rPr lang="th-TH" dirty="0" smtClean="0"/>
              <a:t>ครอบคลุมภาระหน้าที่หรือชิ้นงานใดชิ้นงานหนึ่ง</a:t>
            </a:r>
          </a:p>
          <a:p>
            <a:r>
              <a:rPr lang="th-TH" dirty="0" smtClean="0"/>
              <a:t>เป็นงานที่ผู้เขียนมีความรู้ความเข้าใจลึกซึ้ง</a:t>
            </a:r>
          </a:p>
          <a:p>
            <a:r>
              <a:rPr lang="th-TH" dirty="0" smtClean="0"/>
              <a:t>เป็นประโยชน์ต่อการปฏิบัติหน้าที่ และได้รับการสนับสนุนจากผู้บังคับบัญชา</a:t>
            </a:r>
          </a:p>
          <a:p>
            <a:r>
              <a:rPr lang="th-TH" dirty="0" smtClean="0"/>
              <a:t>สามารถอธิบายให้ผู้อื่นเข้าใจได้ </a:t>
            </a:r>
          </a:p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011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ใช้ในกรณีกำหนดตำแหน่ง</a:t>
            </a:r>
            <a:br>
              <a:rPr lang="th-TH" b="1" dirty="0" smtClean="0"/>
            </a:br>
            <a:r>
              <a:rPr lang="th-TH" b="1" dirty="0" smtClean="0"/>
              <a:t>ประเภททั่วไป/วิชาชีพเฉพาะหรือเชี่ยวชาญเฉพาะ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800" dirty="0" smtClean="0"/>
              <a:t>ระดับชำนาญงาน                1. คู่มือปฏิบัติงานหลัก อย่างน้อย หนึ่งเล่ม</a:t>
            </a:r>
          </a:p>
          <a:p>
            <a:r>
              <a:rPr lang="th-TH" sz="2800" dirty="0" smtClean="0"/>
              <a:t>ระดับชำนาญงานพิเศษ       1. คู่มือปฏิบัติงานหลัก อย่างน้อย หนึ่งเล่ม และ</a:t>
            </a:r>
          </a:p>
          <a:p>
            <a:pPr lvl="5">
              <a:buNone/>
            </a:pPr>
            <a:r>
              <a:rPr lang="th-TH" sz="2800" dirty="0" smtClean="0"/>
              <a:t>         2. ผลงานเชิงวิเคราะห์ซึ่งแสดงให้เห็นถึงการพัฒนางานในหน้าที่อย่างน้อย หนึ่งเล่ม</a:t>
            </a:r>
          </a:p>
          <a:p>
            <a:r>
              <a:rPr lang="th-TH" sz="2800" dirty="0" smtClean="0"/>
              <a:t>ระดับชำนาญการ                1. คู่มือปฏิบัติงานหลัก อย่างน้อย หนึ่งเล่ม และ</a:t>
            </a:r>
          </a:p>
          <a:p>
            <a:pPr lvl="5">
              <a:buNone/>
            </a:pPr>
            <a:r>
              <a:rPr lang="th-TH" sz="2800" dirty="0" smtClean="0"/>
              <a:t>         2. ผลงานเชิงวิเคราะห์ หรือสังเคราะห์ หรือวิจัยซึ่งแสดงให้เห็นถึงการพัฒนางานใน หน้าที่อย่างน้อย หนึ่งเล่ม</a:t>
            </a:r>
          </a:p>
          <a:p>
            <a:pPr lvl="5">
              <a:buNone/>
            </a:pPr>
            <a:r>
              <a:rPr lang="th-TH" sz="2800" dirty="0" smtClean="0"/>
              <a:t>. 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/>
              <a:t>ขั้นตอนการเขียนคู่มือ 4 ขั้นตอน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4800" dirty="0" smtClean="0"/>
              <a:t>กำหนดเรื่อง</a:t>
            </a:r>
          </a:p>
          <a:p>
            <a:r>
              <a:rPr lang="th-TH" sz="4800" dirty="0" smtClean="0"/>
              <a:t>วางแผนการเขียน</a:t>
            </a:r>
          </a:p>
          <a:p>
            <a:r>
              <a:rPr lang="th-TH" sz="4800" dirty="0" smtClean="0"/>
              <a:t>ลงมือเขียน</a:t>
            </a:r>
          </a:p>
          <a:p>
            <a:r>
              <a:rPr lang="th-TH" sz="4800" dirty="0" smtClean="0"/>
              <a:t>การตรวจสอบและปรับปรุง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0340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1. การกำหนดชื่อเรื่อง/ ขอบข่ายงาน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200" dirty="0" smtClean="0"/>
              <a:t>งานที่มีความซับซ้อน</a:t>
            </a:r>
          </a:p>
          <a:p>
            <a:r>
              <a:rPr lang="th-TH" sz="3200" dirty="0" smtClean="0"/>
              <a:t>งานที่ยากจะอธิบายให้เข้าใจ</a:t>
            </a:r>
          </a:p>
          <a:p>
            <a:r>
              <a:rPr lang="th-TH" sz="3200" dirty="0" smtClean="0"/>
              <a:t>ต้องการแสดงขั้นตอนการดำเนินงาน</a:t>
            </a:r>
          </a:p>
          <a:p>
            <a:r>
              <a:rPr lang="th-TH" sz="3200" dirty="0" smtClean="0"/>
              <a:t>ต้องการให้ผู้ปฏิบัติงานมีแนวทางดำเนินงานในแนวเดียวกัน</a:t>
            </a:r>
          </a:p>
          <a:p>
            <a:pPr marL="0" indent="0">
              <a:buNone/>
            </a:pPr>
            <a:r>
              <a:rPr lang="th-TH" sz="3200" b="1" dirty="0" smtClean="0"/>
              <a:t>ตัวอย่าง       </a:t>
            </a:r>
            <a:r>
              <a:rPr lang="th-TH" sz="3200" dirty="0" smtClean="0">
                <a:solidFill>
                  <a:schemeClr val="accent1"/>
                </a:solidFill>
              </a:rPr>
              <a:t>คู่มือการปฏิบัติงานเรื่อง การจัดเก็บและจัดเรียงหนังสือบนชั้น</a:t>
            </a:r>
          </a:p>
        </p:txBody>
      </p:sp>
    </p:spTree>
    <p:extLst>
      <p:ext uri="{BB962C8B-B14F-4D97-AF65-F5344CB8AC3E}">
        <p14:creationId xmlns:p14="http://schemas.microsoft.com/office/powerpoint/2010/main" val="34332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2. วางแผนการเขียน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dirty="0" smtClean="0"/>
              <a:t>บทที่ 1 บทนำ</a:t>
            </a:r>
          </a:p>
          <a:p>
            <a:r>
              <a:rPr lang="th-TH" dirty="0" smtClean="0"/>
              <a:t>บทที่ 2 เอกสารที่เกี่ยวข้อง</a:t>
            </a:r>
          </a:p>
          <a:p>
            <a:r>
              <a:rPr lang="th-TH" dirty="0" smtClean="0"/>
              <a:t>บทที่ 3 วิเคราะห์งาน</a:t>
            </a:r>
          </a:p>
          <a:p>
            <a:r>
              <a:rPr lang="th-TH" dirty="0" smtClean="0"/>
              <a:t>บทที่ 4 ขั้นตอนการปฏิบัติงาน</a:t>
            </a:r>
          </a:p>
          <a:p>
            <a:r>
              <a:rPr lang="th-TH" dirty="0" smtClean="0"/>
              <a:t>บทที่ 5 กรณีตัวอย่าง</a:t>
            </a:r>
          </a:p>
          <a:p>
            <a:r>
              <a:rPr lang="th-TH" dirty="0" smtClean="0"/>
              <a:t>บทที่ 6 ปัญหา อุปสรรค และข้อเสนอแนะ</a:t>
            </a:r>
          </a:p>
          <a:p>
            <a:r>
              <a:rPr lang="th-TH" dirty="0" smtClean="0"/>
              <a:t>บรรณานุกรม และภาคผนวก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97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บทที่ 1 บทนำ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/>
              <a:t>	</a:t>
            </a:r>
            <a:r>
              <a:rPr lang="th-TH" sz="2800" dirty="0" smtClean="0"/>
              <a:t>1.1  ความเป็นมาในการจัดทำคู่มือ</a:t>
            </a:r>
          </a:p>
          <a:p>
            <a:pPr marL="0" indent="0">
              <a:buNone/>
            </a:pPr>
            <a:r>
              <a:rPr lang="th-TH" sz="2800" dirty="0"/>
              <a:t>	</a:t>
            </a:r>
            <a:r>
              <a:rPr lang="th-TH" sz="2800" dirty="0" smtClean="0"/>
              <a:t>1.2 วัตถุประสงค์</a:t>
            </a:r>
          </a:p>
          <a:p>
            <a:pPr marL="0" indent="0">
              <a:buNone/>
            </a:pPr>
            <a:r>
              <a:rPr lang="th-TH" sz="2800" dirty="0"/>
              <a:t>	</a:t>
            </a:r>
            <a:r>
              <a:rPr lang="th-TH" sz="2800" dirty="0" smtClean="0"/>
              <a:t>1.3 ขอบเขตเนื้อหา</a:t>
            </a:r>
          </a:p>
          <a:p>
            <a:pPr marL="0" indent="0">
              <a:buNone/>
            </a:pPr>
            <a:r>
              <a:rPr lang="th-TH" sz="2800" dirty="0"/>
              <a:t>	</a:t>
            </a:r>
            <a:r>
              <a:rPr lang="th-TH" sz="2800" dirty="0" smtClean="0"/>
              <a:t>1.4 ประโยชน์</a:t>
            </a:r>
          </a:p>
          <a:p>
            <a:pPr marL="0" indent="0">
              <a:buNone/>
            </a:pPr>
            <a:r>
              <a:rPr lang="th-TH" sz="2800" dirty="0"/>
              <a:t>	</a:t>
            </a:r>
            <a:r>
              <a:rPr lang="th-TH" sz="2800" dirty="0" smtClean="0"/>
              <a:t>1.5 คำศัพท์สำคัญ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6594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บทที่ 1 บทนำ</a:t>
            </a:r>
            <a:r>
              <a:rPr lang="th-TH" b="1" dirty="0"/>
              <a:t/>
            </a:r>
            <a:br>
              <a:rPr lang="th-TH" b="1" dirty="0"/>
            </a:br>
            <a:r>
              <a:rPr lang="th-TH" dirty="0" smtClean="0"/>
              <a:t>1.1 </a:t>
            </a:r>
            <a:r>
              <a:rPr lang="th-TH" dirty="0"/>
              <a:t>ความเป็นมาในการจัดทำคู่มือ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89450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464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</TotalTime>
  <Words>1046</Words>
  <Application>Microsoft Office PowerPoint</Application>
  <PresentationFormat>แบบจอกว้าง</PresentationFormat>
  <Paragraphs>147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7" baseType="lpstr">
      <vt:lpstr>Angsana New</vt:lpstr>
      <vt:lpstr>Arial</vt:lpstr>
      <vt:lpstr>Cordia New</vt:lpstr>
      <vt:lpstr>Garamond</vt:lpstr>
      <vt:lpstr>ชีวภาพ</vt:lpstr>
      <vt:lpstr>การเขียนคู่มือปฏิบัติงาน</vt:lpstr>
      <vt:lpstr>ความหมาย</vt:lpstr>
      <vt:lpstr>หลักการเขียนคู่มือปฏิบัติงาน</vt:lpstr>
      <vt:lpstr>ใช้ในกรณีกำหนดตำแหน่ง ประเภททั่วไป/วิชาชีพเฉพาะหรือเชี่ยวชาญเฉพาะ</vt:lpstr>
      <vt:lpstr>ขั้นตอนการเขียนคู่มือ 4 ขั้นตอน</vt:lpstr>
      <vt:lpstr>1. การกำหนดชื่อเรื่อง/ ขอบข่ายงาน</vt:lpstr>
      <vt:lpstr>2. วางแผนการเขียน</vt:lpstr>
      <vt:lpstr>บทที่ 1 บทนำ</vt:lpstr>
      <vt:lpstr>บทที่ 1 บทนำ 1.1 ความเป็นมาในการจัดทำคู่มือ</vt:lpstr>
      <vt:lpstr> 1.2  วัตถุประสงค์ </vt:lpstr>
      <vt:lpstr>1.3 ขอบเขตเนื้อหา</vt:lpstr>
      <vt:lpstr>1.4 ประโยชน์ของคู่มือ</vt:lpstr>
      <vt:lpstr>1.5 คำศัพท์สำคัญ</vt:lpstr>
      <vt:lpstr>บทที่ 2  เอกสารที่เกี่ยวข้อง</vt:lpstr>
      <vt:lpstr>บทที่ 3  การวิเคราะห์งาน</vt:lpstr>
      <vt:lpstr>ตัวอย่าง  การวิเคราะห์งาน</vt:lpstr>
      <vt:lpstr>บทที่ 4  ขั้นตอนการปฏิบัติ</vt:lpstr>
      <vt:lpstr>สัญลักษณ์ที่นิยมใช้ในการเขียน Flow Chart</vt:lpstr>
      <vt:lpstr>คำอธิบายขั้นตอนการปฏิบัติงาน</vt:lpstr>
      <vt:lpstr>บทที่ 5  กรณีตัวอย่าง</vt:lpstr>
      <vt:lpstr>บทที่ 6  ปัญหา อุปสรรค และข้อเสนอแนะ</vt:lpstr>
      <vt:lpstr>บรรณานุกรม ภาคผนวก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การเขียนคู่มือปฏิบัติงาน</dc:title>
  <dc:creator>Windows User</dc:creator>
  <cp:lastModifiedBy>Windows User</cp:lastModifiedBy>
  <cp:revision>33</cp:revision>
  <dcterms:created xsi:type="dcterms:W3CDTF">2017-11-10T03:51:16Z</dcterms:created>
  <dcterms:modified xsi:type="dcterms:W3CDTF">2018-06-11T08:17:38Z</dcterms:modified>
</cp:coreProperties>
</file>